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76" r:id="rId2"/>
    <p:sldId id="483" r:id="rId3"/>
    <p:sldId id="423" r:id="rId4"/>
    <p:sldId id="439" r:id="rId5"/>
    <p:sldId id="499" r:id="rId6"/>
    <p:sldId id="437" r:id="rId7"/>
    <p:sldId id="567" r:id="rId8"/>
    <p:sldId id="462" r:id="rId9"/>
    <p:sldId id="463" r:id="rId10"/>
    <p:sldId id="465" r:id="rId11"/>
    <p:sldId id="407" r:id="rId12"/>
    <p:sldId id="454" r:id="rId13"/>
    <p:sldId id="401" r:id="rId14"/>
    <p:sldId id="456" r:id="rId15"/>
    <p:sldId id="515" r:id="rId16"/>
    <p:sldId id="458" r:id="rId17"/>
    <p:sldId id="489" r:id="rId18"/>
    <p:sldId id="459" r:id="rId19"/>
    <p:sldId id="457" r:id="rId20"/>
    <p:sldId id="467" r:id="rId21"/>
    <p:sldId id="424" r:id="rId22"/>
    <p:sldId id="425" r:id="rId23"/>
    <p:sldId id="496" r:id="rId24"/>
    <p:sldId id="490" r:id="rId25"/>
    <p:sldId id="435" r:id="rId26"/>
    <p:sldId id="460" r:id="rId27"/>
    <p:sldId id="474" r:id="rId28"/>
    <p:sldId id="493" r:id="rId29"/>
    <p:sldId id="494" r:id="rId30"/>
    <p:sldId id="470" r:id="rId31"/>
    <p:sldId id="261" r:id="rId32"/>
    <p:sldId id="501" r:id="rId33"/>
    <p:sldId id="502" r:id="rId34"/>
    <p:sldId id="504" r:id="rId35"/>
    <p:sldId id="505" r:id="rId36"/>
    <p:sldId id="506" r:id="rId37"/>
    <p:sldId id="507" r:id="rId38"/>
    <p:sldId id="508" r:id="rId39"/>
    <p:sldId id="509" r:id="rId40"/>
    <p:sldId id="565" r:id="rId41"/>
    <p:sldId id="511" r:id="rId42"/>
    <p:sldId id="503" r:id="rId43"/>
    <p:sldId id="256" r:id="rId44"/>
    <p:sldId id="257" r:id="rId45"/>
    <p:sldId id="258" r:id="rId46"/>
    <p:sldId id="259" r:id="rId47"/>
    <p:sldId id="260" r:id="rId48"/>
    <p:sldId id="512" r:id="rId49"/>
    <p:sldId id="513" r:id="rId50"/>
    <p:sldId id="536" r:id="rId51"/>
    <p:sldId id="537" r:id="rId52"/>
    <p:sldId id="538" r:id="rId53"/>
    <p:sldId id="263" r:id="rId54"/>
    <p:sldId id="516" r:id="rId55"/>
    <p:sldId id="517" r:id="rId56"/>
    <p:sldId id="518" r:id="rId57"/>
    <p:sldId id="519" r:id="rId58"/>
    <p:sldId id="520" r:id="rId59"/>
    <p:sldId id="521" r:id="rId60"/>
    <p:sldId id="522" r:id="rId61"/>
    <p:sldId id="524" r:id="rId62"/>
    <p:sldId id="525" r:id="rId63"/>
    <p:sldId id="526" r:id="rId64"/>
    <p:sldId id="527" r:id="rId65"/>
    <p:sldId id="528" r:id="rId66"/>
    <p:sldId id="539" r:id="rId67"/>
    <p:sldId id="529" r:id="rId68"/>
    <p:sldId id="530" r:id="rId69"/>
    <p:sldId id="540" r:id="rId70"/>
    <p:sldId id="531" r:id="rId71"/>
    <p:sldId id="532" r:id="rId72"/>
    <p:sldId id="533" r:id="rId73"/>
    <p:sldId id="534" r:id="rId74"/>
    <p:sldId id="535" r:id="rId75"/>
    <p:sldId id="541" r:id="rId76"/>
    <p:sldId id="550" r:id="rId77"/>
    <p:sldId id="542" r:id="rId78"/>
    <p:sldId id="543" r:id="rId79"/>
    <p:sldId id="544" r:id="rId80"/>
    <p:sldId id="545" r:id="rId81"/>
    <p:sldId id="551" r:id="rId82"/>
    <p:sldId id="547" r:id="rId83"/>
    <p:sldId id="552" r:id="rId84"/>
    <p:sldId id="548" r:id="rId85"/>
    <p:sldId id="523" r:id="rId86"/>
    <p:sldId id="549" r:id="rId87"/>
    <p:sldId id="283" r:id="rId88"/>
    <p:sldId id="553" r:id="rId89"/>
    <p:sldId id="284" r:id="rId90"/>
    <p:sldId id="285" r:id="rId91"/>
    <p:sldId id="562" r:id="rId92"/>
    <p:sldId id="554" r:id="rId93"/>
    <p:sldId id="555" r:id="rId94"/>
    <p:sldId id="563" r:id="rId95"/>
    <p:sldId id="556" r:id="rId96"/>
    <p:sldId id="557" r:id="rId97"/>
    <p:sldId id="564" r:id="rId98"/>
    <p:sldId id="558" r:id="rId99"/>
    <p:sldId id="559" r:id="rId100"/>
    <p:sldId id="560" r:id="rId101"/>
    <p:sldId id="566" r:id="rId102"/>
    <p:sldId id="468" r:id="rId103"/>
    <p:sldId id="429" r:id="rId104"/>
    <p:sldId id="434" r:id="rId105"/>
    <p:sldId id="469" r:id="rId106"/>
    <p:sldId id="402" r:id="rId107"/>
    <p:sldId id="394" r:id="rId108"/>
    <p:sldId id="396" r:id="rId109"/>
    <p:sldId id="440" r:id="rId110"/>
    <p:sldId id="362" r:id="rId111"/>
    <p:sldId id="495" r:id="rId112"/>
    <p:sldId id="464"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25</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29</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104</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Data collection:</a:t>
            </a:r>
            <a:r>
              <a:rPr lang="en-US" sz="1200" kern="1200" dirty="0">
                <a:solidFill>
                  <a:schemeClr val="tx1"/>
                </a:solidFill>
                <a:effectLst/>
                <a:latin typeface="+mn-lt"/>
                <a:ea typeface="+mn-ea"/>
                <a:cs typeface="+mn-cs"/>
              </a:rPr>
              <a:t>  0-3 months</a:t>
            </a:r>
          </a:p>
          <a:p>
            <a:pPr lvl="0"/>
            <a:r>
              <a:rPr lang="en-US" sz="1200" b="1" kern="1200" dirty="0">
                <a:solidFill>
                  <a:schemeClr val="tx1"/>
                </a:solidFill>
                <a:effectLst/>
                <a:latin typeface="+mn-lt"/>
                <a:ea typeface="+mn-ea"/>
                <a:cs typeface="+mn-cs"/>
              </a:rPr>
              <a:t>Data analysis for Aim 1 (A and B):</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Data analysis for Aim 2:</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Preparation of NIH Annual reports:   </a:t>
            </a:r>
            <a:r>
              <a:rPr lang="en-US" sz="1200" kern="1200" dirty="0">
                <a:solidFill>
                  <a:schemeClr val="tx1"/>
                </a:solidFill>
                <a:effectLst/>
                <a:latin typeface="+mn-lt"/>
                <a:ea typeface="+mn-ea"/>
                <a:cs typeface="+mn-cs"/>
              </a:rPr>
              <a:t>0–3 months</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A69D61-F6FA-4088-8930-3AE437C79CE6}" type="slidenum">
              <a:rPr lang="en-US" smtClean="0"/>
              <a:t>110</a:t>
            </a:fld>
            <a:endParaRPr lang="en-US"/>
          </a:p>
        </p:txBody>
      </p:sp>
    </p:spTree>
    <p:extLst>
      <p:ext uri="{BB962C8B-B14F-4D97-AF65-F5344CB8AC3E}">
        <p14:creationId xmlns:p14="http://schemas.microsoft.com/office/powerpoint/2010/main" val="257292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11</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14</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19</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flip my graphs so that Risk Perception is on the X axis and Risk is on the Y axis.</a:t>
            </a:r>
          </a:p>
          <a:p>
            <a:r>
              <a:rPr lang="en-US" dirty="0"/>
              <a:t>Artificial system was created for Risk ranging from </a:t>
            </a:r>
            <a:r>
              <a:rPr lang="en-AU" dirty="0"/>
              <a:t>(0.0 to 22.0).</a:t>
            </a:r>
            <a:endParaRPr lang="en-US" dirty="0"/>
          </a:p>
          <a:p>
            <a:r>
              <a:rPr lang="en-AU" dirty="0"/>
              <a:t>We took the enumerated categories and turned it into a real number ranging from (0.0 to 22.0).</a:t>
            </a:r>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hyperlink" Target="https://www.bls.gov/opub/"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ehsintegration/yfd-phd-bls-data/tree/master/PLO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Perception in 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References</a:t>
            </a:r>
          </a:p>
        </p:txBody>
      </p:sp>
      <p:sp>
        <p:nvSpPr>
          <p:cNvPr id="6" name="Rectangle 5">
            <a:extLst>
              <a:ext uri="{FF2B5EF4-FFF2-40B4-BE49-F238E27FC236}">
                <a16:creationId xmlns:a16="http://schemas.microsoft.com/office/drawing/2014/main" id="{AE20B0FD-02FE-44F3-B9DE-A8329DE27B72}"/>
              </a:ext>
            </a:extLst>
          </p:cNvPr>
          <p:cNvSpPr/>
          <p:nvPr/>
        </p:nvSpPr>
        <p:spPr>
          <a:xfrm>
            <a:off x="537029" y="1068093"/>
            <a:ext cx="10585061" cy="4979825"/>
          </a:xfrm>
          <a:prstGeom prst="rect">
            <a:avLst/>
          </a:prstGeom>
        </p:spPr>
        <p:txBody>
          <a:bodyPr wrap="square">
            <a:spAutoFit/>
          </a:bodyPr>
          <a:lstStyle/>
          <a:p>
            <a:pPr>
              <a:lnSpc>
                <a:spcPct val="115000"/>
              </a:lnSpc>
              <a:spcAft>
                <a:spcPts val="800"/>
              </a:spcAft>
            </a:pPr>
            <a:r>
              <a:rPr lang="en-US" sz="1600" i="1" dirty="0">
                <a:latin typeface="Arial" panose="020B0604020202020204" pitchFamily="34" charset="0"/>
                <a:cs typeface="Arial" panose="020B0604020202020204" pitchFamily="34" charset="0"/>
              </a:rPr>
              <a:t>Cambridge University Press (2020).  Definition of lagging indicator. Cambridge Advanced Learner's Dictionary &amp; Thesaurus.</a:t>
            </a:r>
          </a:p>
          <a:p>
            <a:pPr>
              <a:lnSpc>
                <a:spcPct val="115000"/>
              </a:lnSpc>
              <a:spcAft>
                <a:spcPts val="800"/>
              </a:spcAft>
            </a:pPr>
            <a:endParaRPr lang="en-US" sz="1600" i="1" dirty="0">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800"/>
              </a:spcAft>
            </a:pPr>
            <a:r>
              <a:rPr lang="en-US" sz="1600" i="1" dirty="0">
                <a:latin typeface="Arial" panose="020B0604020202020204" pitchFamily="34" charset="0"/>
                <a:ea typeface="Calibri" panose="020F0502020204030204" pitchFamily="34" charset="0"/>
                <a:cs typeface="Arial" panose="020B0604020202020204" pitchFamily="34" charset="0"/>
              </a:rPr>
              <a:t>National Safety Council (2018, 2017).  Injury Facts. Retrieved from:  https://injuryfacts.nsc.org.</a:t>
            </a: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Occupational Safety and Health Administration (OSHA) (2001). Recording and Reporting Occupational Injuries and Illness, 29 C.F.R.§1904.7 Subpart C.    </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(2016). Current Population Survey. Census of Fatal Occupational Injuries.</a:t>
            </a:r>
          </a:p>
          <a:p>
            <a:endParaRPr lang="en-US" sz="1600"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Copyrights, publications, licensing and data protection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https://www.bls.gov/opub</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Multi-screen data search for Injuries, Illnesses and Fatalities Data from 2011-2018. </a:t>
            </a:r>
            <a:r>
              <a:rPr lang="en-US" sz="16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https://www.bls.gov/iif/data.htm</a:t>
            </a:r>
            <a:r>
              <a:rPr 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0742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573261" y="363305"/>
            <a:ext cx="11267286" cy="2210990"/>
          </a:xfrm>
          <a:prstGeom prst="rect">
            <a:avLst/>
          </a:prstGeom>
        </p:spPr>
        <p:txBody>
          <a:bodyPr wrap="square">
            <a:spAutoFit/>
          </a:bodyPr>
          <a:lstStyle/>
          <a:p>
            <a:pPr algn="ctr">
              <a:lnSpc>
                <a:spcPct val="115000"/>
              </a:lnSpc>
              <a:spcAft>
                <a:spcPts val="1000"/>
              </a:spcAft>
            </a:pP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Figures</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15000"/>
              </a:lnSpc>
              <a:spcBef>
                <a:spcPts val="0"/>
              </a:spcBef>
              <a:spcAft>
                <a:spcPts val="0"/>
              </a:spcAft>
            </a:pPr>
            <a:endPar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15000"/>
              </a:lnSpc>
              <a:spcBef>
                <a:spcPts val="0"/>
              </a:spcBef>
              <a:spcAft>
                <a:spcPts val="0"/>
              </a:spcAft>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Graphical Representation of Hypothesis</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15000"/>
              </a:lnSpc>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Risk Perception Model</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3" name="Title 1">
            <a:extLst>
              <a:ext uri="{FF2B5EF4-FFF2-40B4-BE49-F238E27FC236}">
                <a16:creationId xmlns:a16="http://schemas.microsoft.com/office/drawing/2014/main" id="{942CE3BE-8410-45DD-8AF3-F24C306F8F52}"/>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66203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3C5DE3-8097-4301-AF74-0A4E31BD0EA7}"/>
              </a:ext>
            </a:extLst>
          </p:cNvPr>
          <p:cNvSpPr txBox="1"/>
          <p:nvPr/>
        </p:nvSpPr>
        <p:spPr>
          <a:xfrm>
            <a:off x="747185" y="1007706"/>
            <a:ext cx="7408507"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Table 1 </a:t>
            </a:r>
          </a:p>
          <a:p>
            <a:r>
              <a:rPr lang="en-US" i="1" dirty="0">
                <a:latin typeface="Arial" panose="020B0604020202020204" pitchFamily="34" charset="0"/>
                <a:cs typeface="Arial" panose="020B0604020202020204" pitchFamily="34" charset="0"/>
              </a:rPr>
              <a:t>Dependent and Independent Variables.</a:t>
            </a:r>
          </a:p>
          <a:p>
            <a:endParaRPr lang="en-US" i="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Table 2 </a:t>
            </a:r>
          </a:p>
          <a:p>
            <a:r>
              <a:rPr lang="en-US" i="1" dirty="0">
                <a:latin typeface="Arial" panose="020B0604020202020204" pitchFamily="34" charset="0"/>
                <a:cs typeface="Arial" panose="020B0604020202020204" pitchFamily="34" charset="0"/>
              </a:rPr>
              <a:t>Description of Independent Variables.</a:t>
            </a:r>
          </a:p>
          <a:p>
            <a:endParaRPr lang="en-US" i="1" dirty="0">
              <a:latin typeface="Arial" panose="020B0604020202020204" pitchFamily="34" charset="0"/>
              <a:cs typeface="Arial" panose="020B0604020202020204" pitchFamily="34" charset="0"/>
            </a:endParaRPr>
          </a:p>
          <a:p>
            <a:endParaRPr lang="en-US" i="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88F8996-F02B-432D-B5FB-EE9342C4E130}"/>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Tables</a:t>
            </a:r>
          </a:p>
        </p:txBody>
      </p:sp>
    </p:spTree>
    <p:extLst>
      <p:ext uri="{BB962C8B-B14F-4D97-AF65-F5344CB8AC3E}">
        <p14:creationId xmlns:p14="http://schemas.microsoft.com/office/powerpoint/2010/main" val="122958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F991FD1-33F0-4F2E-95FE-B0BC092D4634}"/>
              </a:ext>
            </a:extLst>
          </p:cNvPr>
          <p:cNvGraphicFramePr>
            <a:graphicFrameLocks noChangeAspect="1"/>
          </p:cNvGraphicFramePr>
          <p:nvPr>
            <p:extLst>
              <p:ext uri="{D42A27DB-BD31-4B8C-83A1-F6EECF244321}">
                <p14:modId xmlns:p14="http://schemas.microsoft.com/office/powerpoint/2010/main" val="3978264230"/>
              </p:ext>
            </p:extLst>
          </p:nvPr>
        </p:nvGraphicFramePr>
        <p:xfrm>
          <a:off x="1519382" y="17626"/>
          <a:ext cx="9153235" cy="6840374"/>
        </p:xfrm>
        <a:graphic>
          <a:graphicData uri="http://schemas.openxmlformats.org/presentationml/2006/ole">
            <mc:AlternateContent xmlns:mc="http://schemas.openxmlformats.org/markup-compatibility/2006">
              <mc:Choice xmlns:v="urn:schemas-microsoft-com:vml" Requires="v">
                <p:oleObj spid="_x0000_s2373" name="Worksheet" r:id="rId3" imgW="17287886" imgH="12915746" progId="Excel.Sheet.8">
                  <p:embed/>
                </p:oleObj>
              </mc:Choice>
              <mc:Fallback>
                <p:oleObj name="Worksheet" r:id="rId3" imgW="17287886" imgH="12915746" progId="Excel.Sheet.8">
                  <p:embed/>
                  <p:pic>
                    <p:nvPicPr>
                      <p:cNvPr id="0" name=""/>
                      <p:cNvPicPr/>
                      <p:nvPr/>
                    </p:nvPicPr>
                    <p:blipFill>
                      <a:blip r:embed="rId4"/>
                      <a:stretch>
                        <a:fillRect/>
                      </a:stretch>
                    </p:blipFill>
                    <p:spPr>
                      <a:xfrm>
                        <a:off x="1519382" y="17626"/>
                        <a:ext cx="9153235" cy="684037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86F3FD2-7721-47EC-B6A1-C2406D309CA2}"/>
              </a:ext>
            </a:extLst>
          </p:cNvPr>
          <p:cNvSpPr txBox="1"/>
          <p:nvPr/>
        </p:nvSpPr>
        <p:spPr>
          <a:xfrm rot="16200000">
            <a:off x="-1833542" y="3385115"/>
            <a:ext cx="5329629" cy="646331"/>
          </a:xfrm>
          <a:prstGeom prst="rect">
            <a:avLst/>
          </a:prstGeom>
          <a:noFill/>
        </p:spPr>
        <p:txBody>
          <a:bodyPr wrap="square" rtlCol="0">
            <a:spAutoFit/>
          </a:bodyPr>
          <a:lstStyle/>
          <a:p>
            <a:pPr algn="ctr"/>
            <a:r>
              <a:rPr lang="en-US" sz="3600" b="1" dirty="0"/>
              <a:t>PROGRESS ACTION PLAN</a:t>
            </a:r>
            <a:endParaRPr lang="en-AU" sz="3600" b="1" dirty="0"/>
          </a:p>
        </p:txBody>
      </p:sp>
    </p:spTree>
    <p:extLst>
      <p:ext uri="{BB962C8B-B14F-4D97-AF65-F5344CB8AC3E}">
        <p14:creationId xmlns:p14="http://schemas.microsoft.com/office/powerpoint/2010/main" val="204794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569" y="6250982"/>
            <a:ext cx="10515600" cy="516470"/>
          </a:xfrm>
        </p:spPr>
        <p:txBody>
          <a:bodyPr>
            <a:normAutofit/>
          </a:bodyPr>
          <a:lstStyle/>
          <a:p>
            <a:pPr marL="0" lvl="0" indent="0">
              <a:buNone/>
            </a:pPr>
            <a:endParaRPr lang="en-US" dirty="0"/>
          </a:p>
          <a:p>
            <a:pPr marL="0" lvl="0" indent="0">
              <a:buNone/>
            </a:pPr>
            <a:endParaRPr lang="en-US"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p:txBody>
      </p:sp>
      <p:grpSp>
        <p:nvGrpSpPr>
          <p:cNvPr id="47" name="Group 46"/>
          <p:cNvGrpSpPr/>
          <p:nvPr/>
        </p:nvGrpSpPr>
        <p:grpSpPr>
          <a:xfrm>
            <a:off x="420119" y="1643586"/>
            <a:ext cx="11614565" cy="3008626"/>
            <a:chOff x="434684" y="1643586"/>
            <a:chExt cx="11414874" cy="3008626"/>
          </a:xfrm>
        </p:grpSpPr>
        <p:sp>
          <p:nvSpPr>
            <p:cNvPr id="30" name="L-Shape 29"/>
            <p:cNvSpPr/>
            <p:nvPr/>
          </p:nvSpPr>
          <p:spPr>
            <a:xfrm rot="5400000">
              <a:off x="677584" y="3173260"/>
              <a:ext cx="1236052" cy="172185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 name="Freeform 30"/>
            <p:cNvSpPr/>
            <p:nvPr/>
          </p:nvSpPr>
          <p:spPr>
            <a:xfrm>
              <a:off x="570584" y="3587087"/>
              <a:ext cx="1968418" cy="1065123"/>
            </a:xfrm>
            <a:custGeom>
              <a:avLst/>
              <a:gdLst>
                <a:gd name="connsiteX0" fmla="*/ 0 w 1624309"/>
                <a:gd name="connsiteY0" fmla="*/ 0 h 1362607"/>
                <a:gd name="connsiteX1" fmla="*/ 1624309 w 1624309"/>
                <a:gd name="connsiteY1" fmla="*/ 0 h 1362607"/>
                <a:gd name="connsiteX2" fmla="*/ 1624309 w 1624309"/>
                <a:gd name="connsiteY2" fmla="*/ 1362607 h 1362607"/>
                <a:gd name="connsiteX3" fmla="*/ 0 w 1624309"/>
                <a:gd name="connsiteY3" fmla="*/ 1362607 h 1362607"/>
                <a:gd name="connsiteX4" fmla="*/ 0 w 1624309"/>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309" h="1362607">
                  <a:moveTo>
                    <a:pt x="0" y="0"/>
                  </a:moveTo>
                  <a:lnTo>
                    <a:pt x="1624309" y="0"/>
                  </a:lnTo>
                  <a:lnTo>
                    <a:pt x="1624309"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D1r approval.</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Send Update.</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Data source </a:t>
              </a:r>
              <a:r>
                <a:rPr lang="en-US" sz="1400" b="1" dirty="0">
                  <a:latin typeface="Arial" panose="020B0604020202020204" pitchFamily="34" charset="0"/>
                  <a:cs typeface="Arial" panose="020B0604020202020204" pitchFamily="34" charset="0"/>
                </a:rPr>
                <a:t>Feasibility  </a:t>
              </a:r>
            </a:p>
            <a:p>
              <a:pPr marL="117475" lvl="0" indent="-117475" algn="l" defTabSz="800100">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Project redesign</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Jan- Mar’21</a:t>
              </a:r>
            </a:p>
          </p:txBody>
        </p:sp>
        <p:sp>
          <p:nvSpPr>
            <p:cNvPr id="32" name="Isosceles Triangle 31"/>
            <p:cNvSpPr/>
            <p:nvPr/>
          </p:nvSpPr>
          <p:spPr>
            <a:xfrm>
              <a:off x="1964999" y="3093330"/>
              <a:ext cx="45716" cy="117992"/>
            </a:xfrm>
            <a:prstGeom prst="triangle">
              <a:avLst>
                <a:gd name="adj" fmla="val 100000"/>
              </a:avLst>
            </a:prstGeom>
          </p:spPr>
          <p:style>
            <a:lnRef idx="2">
              <a:schemeClr val="accent3">
                <a:hueOff val="271060"/>
                <a:satOff val="10000"/>
                <a:lumOff val="-1471"/>
                <a:alphaOff val="0"/>
              </a:schemeClr>
            </a:lnRef>
            <a:fillRef idx="1">
              <a:schemeClr val="accent3">
                <a:hueOff val="271060"/>
                <a:satOff val="10000"/>
                <a:lumOff val="-1471"/>
                <a:alphaOff val="0"/>
              </a:schemeClr>
            </a:fillRef>
            <a:effectRef idx="0">
              <a:schemeClr val="accent3">
                <a:hueOff val="271060"/>
                <a:satOff val="10000"/>
                <a:lumOff val="-1471"/>
                <a:alphaOff val="0"/>
              </a:schemeClr>
            </a:effectRef>
            <a:fontRef idx="minor">
              <a:schemeClr val="lt1"/>
            </a:fontRef>
          </p:style>
        </p:sp>
        <p:sp>
          <p:nvSpPr>
            <p:cNvPr id="33" name="L-Shape 32"/>
            <p:cNvSpPr/>
            <p:nvPr/>
          </p:nvSpPr>
          <p:spPr>
            <a:xfrm rot="5400000">
              <a:off x="2524511" y="2881000"/>
              <a:ext cx="1418027" cy="1721851"/>
            </a:xfrm>
            <a:prstGeom prst="corner">
              <a:avLst>
                <a:gd name="adj1" fmla="val 16120"/>
                <a:gd name="adj2" fmla="val 16110"/>
              </a:avLst>
            </a:prstGeom>
          </p:spPr>
          <p:style>
            <a:lnRef idx="2">
              <a:schemeClr val="accent3">
                <a:hueOff val="542120"/>
                <a:satOff val="20000"/>
                <a:lumOff val="-2941"/>
                <a:alphaOff val="0"/>
              </a:schemeClr>
            </a:lnRef>
            <a:fillRef idx="1">
              <a:schemeClr val="accent3">
                <a:hueOff val="542120"/>
                <a:satOff val="20000"/>
                <a:lumOff val="-2941"/>
                <a:alphaOff val="0"/>
              </a:schemeClr>
            </a:fillRef>
            <a:effectRef idx="0">
              <a:schemeClr val="accent3">
                <a:hueOff val="542120"/>
                <a:satOff val="20000"/>
                <a:lumOff val="-2941"/>
                <a:alphaOff val="0"/>
              </a:schemeClr>
            </a:effectRef>
            <a:fontRef idx="minor">
              <a:schemeClr val="lt1"/>
            </a:fontRef>
          </p:style>
          <p:txBody>
            <a:bodyPr/>
            <a:lstStyle/>
            <a:p>
              <a:endParaRPr lang="en-US" dirty="0"/>
            </a:p>
          </p:txBody>
        </p:sp>
        <p:sp>
          <p:nvSpPr>
            <p:cNvPr id="34" name="Freeform 33"/>
            <p:cNvSpPr/>
            <p:nvPr/>
          </p:nvSpPr>
          <p:spPr>
            <a:xfrm>
              <a:off x="2543404" y="320384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600" b="1" i="1" kern="1200" dirty="0">
                <a:solidFill>
                  <a:srgbClr val="0070C0"/>
                </a:solidFill>
                <a:latin typeface="Arial" panose="020B0604020202020204" pitchFamily="34" charset="0"/>
                <a:cs typeface="Arial" panose="020B0604020202020204" pitchFamily="34" charset="0"/>
              </a:endParaRPr>
            </a:p>
          </p:txBody>
        </p:sp>
        <p:sp>
          <p:nvSpPr>
            <p:cNvPr id="35" name="Isosceles Triangle 34"/>
            <p:cNvSpPr/>
            <p:nvPr/>
          </p:nvSpPr>
          <p:spPr>
            <a:xfrm flipH="1">
              <a:off x="3955951" y="2908258"/>
              <a:ext cx="54762" cy="45716"/>
            </a:xfrm>
            <a:prstGeom prst="triangle">
              <a:avLst>
                <a:gd name="adj" fmla="val 100000"/>
              </a:avLst>
            </a:prstGeom>
          </p:spPr>
          <p:style>
            <a:lnRef idx="2">
              <a:schemeClr val="accent3">
                <a:hueOff val="813180"/>
                <a:satOff val="30000"/>
                <a:lumOff val="-4412"/>
                <a:alphaOff val="0"/>
              </a:schemeClr>
            </a:lnRef>
            <a:fillRef idx="1">
              <a:schemeClr val="accent3">
                <a:hueOff val="813180"/>
                <a:satOff val="30000"/>
                <a:lumOff val="-4412"/>
                <a:alphaOff val="0"/>
              </a:schemeClr>
            </a:fillRef>
            <a:effectRef idx="0">
              <a:schemeClr val="accent3">
                <a:hueOff val="813180"/>
                <a:satOff val="30000"/>
                <a:lumOff val="-4412"/>
                <a:alphaOff val="0"/>
              </a:schemeClr>
            </a:effectRef>
            <a:fontRef idx="minor">
              <a:schemeClr val="lt1"/>
            </a:fontRef>
          </p:style>
        </p:sp>
        <p:sp>
          <p:nvSpPr>
            <p:cNvPr id="36" name="L-Shape 35"/>
            <p:cNvSpPr/>
            <p:nvPr/>
          </p:nvSpPr>
          <p:spPr>
            <a:xfrm rot="5400000">
              <a:off x="4547888" y="2448429"/>
              <a:ext cx="1247102" cy="1721851"/>
            </a:xfrm>
            <a:prstGeom prst="corner">
              <a:avLst>
                <a:gd name="adj1" fmla="val 16120"/>
                <a:gd name="adj2" fmla="val 1611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084240"/>
                <a:satOff val="40000"/>
                <a:lumOff val="-5882"/>
                <a:alphaOff val="0"/>
              </a:schemeClr>
            </a:effectRef>
            <a:fontRef idx="minor">
              <a:schemeClr val="lt1"/>
            </a:fontRef>
          </p:style>
        </p:sp>
        <p:sp>
          <p:nvSpPr>
            <p:cNvPr id="37" name="Freeform 36"/>
            <p:cNvSpPr/>
            <p:nvPr/>
          </p:nvSpPr>
          <p:spPr>
            <a:xfrm>
              <a:off x="4540572" y="2868481"/>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Data Analysis</a:t>
              </a:r>
            </a:p>
            <a:p>
              <a:pPr marL="117475" lvl="0" indent="-117475" defTabSz="800100">
                <a:lnSpc>
                  <a:spcPct val="90000"/>
                </a:lnSpc>
                <a:spcBef>
                  <a:spcPct val="0"/>
                </a:spcBef>
              </a:pPr>
              <a:r>
                <a:rPr lang="en-US" sz="1400" b="1" dirty="0">
                  <a:latin typeface="Arial" panose="020B0604020202020204" pitchFamily="34" charset="0"/>
                  <a:cs typeface="Arial" panose="020B0604020202020204" pitchFamily="34" charset="0"/>
                </a:rPr>
                <a:t>  Aims 1 and 2</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May-June’21 </a:t>
              </a:r>
              <a:endParaRPr lang="en-US" sz="14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0-2 months </a:t>
              </a:r>
              <a:endParaRPr lang="en-US" sz="1400" kern="1200" dirty="0">
                <a:latin typeface="Arial" panose="020B0604020202020204" pitchFamily="34" charset="0"/>
                <a:cs typeface="Arial" panose="020B0604020202020204" pitchFamily="34" charset="0"/>
              </a:endParaRPr>
            </a:p>
          </p:txBody>
        </p:sp>
        <p:sp>
          <p:nvSpPr>
            <p:cNvPr id="38" name="Isosceles Triangle 37"/>
            <p:cNvSpPr/>
            <p:nvPr/>
          </p:nvSpPr>
          <p:spPr>
            <a:xfrm flipH="1" flipV="1">
              <a:off x="5839353" y="2515485"/>
              <a:ext cx="92865" cy="46233"/>
            </a:xfrm>
            <a:prstGeom prst="triangle">
              <a:avLst>
                <a:gd name="adj" fmla="val 10000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355300"/>
                <a:satOff val="50000"/>
                <a:lumOff val="-7353"/>
                <a:alphaOff val="0"/>
              </a:schemeClr>
            </a:effectRef>
            <a:fontRef idx="minor">
              <a:schemeClr val="lt1"/>
            </a:fontRef>
          </p:style>
        </p:sp>
        <p:sp>
          <p:nvSpPr>
            <p:cNvPr id="39" name="L-Shape 38"/>
            <p:cNvSpPr/>
            <p:nvPr/>
          </p:nvSpPr>
          <p:spPr>
            <a:xfrm rot="5400000">
              <a:off x="6428049" y="2158815"/>
              <a:ext cx="1362608" cy="1721851"/>
            </a:xfrm>
            <a:prstGeom prst="corner">
              <a:avLst>
                <a:gd name="adj1" fmla="val 16120"/>
                <a:gd name="adj2" fmla="val 1611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626359"/>
                <a:satOff val="60000"/>
                <a:lumOff val="-8824"/>
                <a:alphaOff val="0"/>
              </a:schemeClr>
            </a:effectRef>
            <a:fontRef idx="minor">
              <a:schemeClr val="lt1"/>
            </a:fontRef>
          </p:style>
        </p:sp>
        <p:sp>
          <p:nvSpPr>
            <p:cNvPr id="41" name="Isosceles Triangle 40"/>
            <p:cNvSpPr/>
            <p:nvPr/>
          </p:nvSpPr>
          <p:spPr>
            <a:xfrm flipH="1" flipV="1">
              <a:off x="7812360" y="2162067"/>
              <a:ext cx="61519" cy="45716"/>
            </a:xfrm>
            <a:prstGeom prst="triangle">
              <a:avLst>
                <a:gd name="adj" fmla="val 10000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897419"/>
                <a:satOff val="70000"/>
                <a:lumOff val="-10294"/>
                <a:alphaOff val="0"/>
              </a:schemeClr>
            </a:effectRef>
            <a:fontRef idx="minor">
              <a:schemeClr val="lt1"/>
            </a:fontRef>
          </p:style>
        </p:sp>
        <p:sp>
          <p:nvSpPr>
            <p:cNvPr id="42" name="L-Shape 41"/>
            <p:cNvSpPr/>
            <p:nvPr/>
          </p:nvSpPr>
          <p:spPr>
            <a:xfrm rot="5400000">
              <a:off x="8361296" y="1816373"/>
              <a:ext cx="1371942" cy="1721851"/>
            </a:xfrm>
            <a:prstGeom prst="corner">
              <a:avLst>
                <a:gd name="adj1" fmla="val 16120"/>
                <a:gd name="adj2" fmla="val 16110"/>
              </a:avLst>
            </a:prstGeom>
          </p:spPr>
          <p:style>
            <a:lnRef idx="2">
              <a:schemeClr val="accent3">
                <a:hueOff val="2168479"/>
                <a:satOff val="80000"/>
                <a:lumOff val="-11765"/>
                <a:alphaOff val="0"/>
              </a:schemeClr>
            </a:lnRef>
            <a:fillRef idx="1">
              <a:schemeClr val="accent3">
                <a:hueOff val="2168479"/>
                <a:satOff val="80000"/>
                <a:lumOff val="-11765"/>
                <a:alphaOff val="0"/>
              </a:schemeClr>
            </a:fillRef>
            <a:effectRef idx="0">
              <a:schemeClr val="accent3">
                <a:hueOff val="2168479"/>
                <a:satOff val="80000"/>
                <a:lumOff val="-11765"/>
                <a:alphaOff val="0"/>
              </a:schemeClr>
            </a:effectRef>
            <a:fontRef idx="minor">
              <a:schemeClr val="lt1"/>
            </a:fontRef>
          </p:style>
        </p:sp>
        <p:sp>
          <p:nvSpPr>
            <p:cNvPr id="43" name="Freeform 42"/>
            <p:cNvSpPr/>
            <p:nvPr/>
          </p:nvSpPr>
          <p:spPr>
            <a:xfrm>
              <a:off x="8444576" y="217991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D2, D3</a:t>
              </a:r>
            </a:p>
            <a:p>
              <a:pPr marL="117475" lvl="0" indent="-117475" algn="l" defTabSz="800100">
                <a:lnSpc>
                  <a:spcPct val="90000"/>
                </a:lnSpc>
                <a:spcBef>
                  <a:spcPct val="0"/>
                </a:spcBef>
                <a:spcAft>
                  <a:spcPts val="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Committee Review</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Sept-Oct’21-</a:t>
              </a:r>
              <a:r>
                <a:rPr lang="en-US" sz="1400" b="1" i="1" kern="1200" dirty="0">
                  <a:solidFill>
                    <a:srgbClr val="FF0000"/>
                  </a:solidFill>
                  <a:latin typeface="Arial" panose="020B0604020202020204" pitchFamily="34" charset="0"/>
                  <a:cs typeface="Arial" panose="020B0604020202020204" pitchFamily="34" charset="0"/>
                </a:rPr>
                <a:t>D2</a:t>
              </a:r>
            </a:p>
            <a:p>
              <a:pPr lvl="0" algn="l"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Dec’21-</a:t>
              </a:r>
              <a:r>
                <a:rPr lang="en-US" sz="1400" b="1" i="1" dirty="0">
                  <a:solidFill>
                    <a:srgbClr val="FF0000"/>
                  </a:solidFill>
                  <a:latin typeface="Arial" panose="020B0604020202020204" pitchFamily="34" charset="0"/>
                  <a:cs typeface="Arial" panose="020B0604020202020204" pitchFamily="34" charset="0"/>
                </a:rPr>
                <a:t>D3</a:t>
              </a:r>
              <a:r>
                <a:rPr lang="en-US" sz="1400" b="1" i="1" dirty="0">
                  <a:solidFill>
                    <a:srgbClr val="0070C0"/>
                  </a:solidFill>
                  <a:latin typeface="Arial" panose="020B0604020202020204" pitchFamily="34" charset="0"/>
                  <a:cs typeface="Arial" panose="020B0604020202020204" pitchFamily="34" charset="0"/>
                </a:rPr>
                <a:t> </a:t>
              </a:r>
              <a:r>
                <a:rPr lang="en-US" sz="900" b="1" i="1" dirty="0">
                  <a:solidFill>
                    <a:srgbClr val="FF0000"/>
                  </a:solidFill>
                  <a:latin typeface="Arial" panose="020B0604020202020204" pitchFamily="34" charset="0"/>
                  <a:cs typeface="Arial" panose="020B0604020202020204" pitchFamily="34" charset="0"/>
                </a:rPr>
                <a:t>Tentative</a:t>
              </a:r>
              <a:endParaRPr lang="en-US" sz="1400" b="1" i="1" kern="1200" dirty="0">
                <a:solidFill>
                  <a:srgbClr val="FF0000"/>
                </a:solidFill>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a:t>
              </a:r>
            </a:p>
          </p:txBody>
        </p:sp>
        <p:sp>
          <p:nvSpPr>
            <p:cNvPr id="44" name="Isosceles Triangle 43"/>
            <p:cNvSpPr/>
            <p:nvPr/>
          </p:nvSpPr>
          <p:spPr>
            <a:xfrm>
              <a:off x="9600253" y="1763353"/>
              <a:ext cx="169073" cy="46981"/>
            </a:xfrm>
            <a:prstGeom prst="triangle">
              <a:avLst>
                <a:gd name="adj" fmla="val 100000"/>
              </a:avLst>
            </a:prstGeom>
          </p:spPr>
          <p:style>
            <a:lnRef idx="2">
              <a:schemeClr val="accent3">
                <a:hueOff val="2439539"/>
                <a:satOff val="90000"/>
                <a:lumOff val="-13235"/>
                <a:alphaOff val="0"/>
              </a:schemeClr>
            </a:lnRef>
            <a:fillRef idx="1">
              <a:schemeClr val="accent3">
                <a:hueOff val="2439539"/>
                <a:satOff val="90000"/>
                <a:lumOff val="-13235"/>
                <a:alphaOff val="0"/>
              </a:schemeClr>
            </a:fillRef>
            <a:effectRef idx="0">
              <a:schemeClr val="accent3">
                <a:hueOff val="2439539"/>
                <a:satOff val="90000"/>
                <a:lumOff val="-13235"/>
                <a:alphaOff val="0"/>
              </a:schemeClr>
            </a:effectRef>
            <a:fontRef idx="minor">
              <a:schemeClr val="lt1"/>
            </a:fontRef>
          </p:style>
        </p:sp>
        <p:sp>
          <p:nvSpPr>
            <p:cNvPr id="45" name="L-Shape 44"/>
            <p:cNvSpPr/>
            <p:nvPr/>
          </p:nvSpPr>
          <p:spPr>
            <a:xfrm rot="5400000">
              <a:off x="10329987" y="1437855"/>
              <a:ext cx="1310389" cy="1721851"/>
            </a:xfrm>
            <a:prstGeom prst="corner">
              <a:avLst>
                <a:gd name="adj1" fmla="val 16120"/>
                <a:gd name="adj2" fmla="val 16110"/>
              </a:avLst>
            </a:prstGeom>
            <a:solidFill>
              <a:srgbClr val="00B050"/>
            </a:solidFill>
            <a:ln>
              <a:solidFill>
                <a:srgbClr val="00B050"/>
              </a:solidFill>
            </a:ln>
          </p:spPr>
          <p:style>
            <a:lnRef idx="2">
              <a:scrgbClr r="0" g="0" b="0"/>
            </a:lnRef>
            <a:fillRef idx="1">
              <a:scrgbClr r="0" g="0" b="0"/>
            </a:fillRef>
            <a:effectRef idx="0">
              <a:schemeClr val="accent3">
                <a:hueOff val="2710599"/>
                <a:satOff val="100000"/>
                <a:lumOff val="-14706"/>
                <a:alphaOff val="0"/>
              </a:schemeClr>
            </a:effectRef>
            <a:fontRef idx="minor">
              <a:schemeClr val="lt1"/>
            </a:fontRef>
          </p:style>
        </p:sp>
        <p:sp>
          <p:nvSpPr>
            <p:cNvPr id="46" name="Freeform 45"/>
            <p:cNvSpPr/>
            <p:nvPr/>
          </p:nvSpPr>
          <p:spPr>
            <a:xfrm>
              <a:off x="10295061" y="1814514"/>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NIH</a:t>
              </a:r>
            </a:p>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Submission</a:t>
              </a:r>
            </a:p>
            <a:p>
              <a:pPr lvl="0" algn="l" defTabSz="800100">
                <a:lnSpc>
                  <a:spcPct val="90000"/>
                </a:lnSpc>
                <a:spcBef>
                  <a:spcPct val="0"/>
                </a:spcBef>
                <a:spcAft>
                  <a:spcPts val="0"/>
                </a:spcAft>
              </a:pPr>
              <a:r>
                <a:rPr lang="en-US" sz="1600" b="1" i="1" kern="1200" dirty="0">
                  <a:solidFill>
                    <a:srgbClr val="0070C0"/>
                  </a:solidFill>
                  <a:latin typeface="Arial" panose="020B0604020202020204" pitchFamily="34" charset="0"/>
                  <a:cs typeface="Arial" panose="020B0604020202020204" pitchFamily="34" charset="0"/>
                </a:rPr>
                <a:t>1 month</a:t>
              </a:r>
            </a:p>
          </p:txBody>
        </p:sp>
      </p:grpSp>
      <p:sp>
        <p:nvSpPr>
          <p:cNvPr id="5" name="Striped Right Arrow 4"/>
          <p:cNvSpPr/>
          <p:nvPr/>
        </p:nvSpPr>
        <p:spPr>
          <a:xfrm>
            <a:off x="429127" y="4830701"/>
            <a:ext cx="11602045" cy="8181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0078453" y="5546535"/>
            <a:ext cx="1776663" cy="1149171"/>
            <a:chOff x="9653336" y="5361201"/>
            <a:chExt cx="1776663" cy="1149171"/>
          </a:xfrm>
        </p:grpSpPr>
        <p:sp>
          <p:nvSpPr>
            <p:cNvPr id="17" name="Flowchart: Connector 16"/>
            <p:cNvSpPr/>
            <p:nvPr/>
          </p:nvSpPr>
          <p:spPr>
            <a:xfrm>
              <a:off x="9653336" y="5361201"/>
              <a:ext cx="406094" cy="33716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059430" y="5361201"/>
              <a:ext cx="1319807" cy="355673"/>
            </a:xfrm>
            <a:prstGeom prst="rect">
              <a:avLst/>
            </a:prstGeom>
            <a:noFill/>
          </p:spPr>
          <p:txBody>
            <a:bodyPr wrap="square" rtlCol="0">
              <a:spAutoFit/>
            </a:bodyPr>
            <a:lstStyle/>
            <a:p>
              <a:r>
                <a:rPr lang="en-US" dirty="0"/>
                <a:t>Completed</a:t>
              </a:r>
            </a:p>
          </p:txBody>
        </p:sp>
        <p:sp>
          <p:nvSpPr>
            <p:cNvPr id="19" name="Flowchart: Connector 18"/>
            <p:cNvSpPr/>
            <p:nvPr/>
          </p:nvSpPr>
          <p:spPr>
            <a:xfrm>
              <a:off x="9653336" y="6152716"/>
              <a:ext cx="406094" cy="3371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110192" y="6154699"/>
              <a:ext cx="1319807" cy="355673"/>
            </a:xfrm>
            <a:prstGeom prst="rect">
              <a:avLst/>
            </a:prstGeom>
            <a:noFill/>
          </p:spPr>
          <p:txBody>
            <a:bodyPr wrap="square" rtlCol="0">
              <a:spAutoFit/>
            </a:bodyPr>
            <a:lstStyle/>
            <a:p>
              <a:r>
                <a:rPr lang="en-US" dirty="0"/>
                <a:t>Late</a:t>
              </a:r>
            </a:p>
          </p:txBody>
        </p:sp>
        <p:sp>
          <p:nvSpPr>
            <p:cNvPr id="21" name="Flowchart: Connector 20"/>
            <p:cNvSpPr/>
            <p:nvPr/>
          </p:nvSpPr>
          <p:spPr>
            <a:xfrm>
              <a:off x="9653336" y="575795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059430" y="5757950"/>
              <a:ext cx="1319807" cy="355673"/>
            </a:xfrm>
            <a:prstGeom prst="rect">
              <a:avLst/>
            </a:prstGeom>
            <a:noFill/>
          </p:spPr>
          <p:txBody>
            <a:bodyPr wrap="square" rtlCol="0">
              <a:spAutoFit/>
            </a:bodyPr>
            <a:lstStyle/>
            <a:p>
              <a:r>
                <a:rPr lang="en-US" dirty="0"/>
                <a:t>On track</a:t>
              </a:r>
            </a:p>
          </p:txBody>
        </p:sp>
      </p:grpSp>
      <p:sp>
        <p:nvSpPr>
          <p:cNvPr id="24" name="Flowchart: Connector 23"/>
          <p:cNvSpPr/>
          <p:nvPr/>
        </p:nvSpPr>
        <p:spPr>
          <a:xfrm>
            <a:off x="3723716" y="265398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5652322" y="228516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Connector 25"/>
          <p:cNvSpPr/>
          <p:nvPr/>
        </p:nvSpPr>
        <p:spPr>
          <a:xfrm>
            <a:off x="7580928" y="194800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9509534" y="161084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11519382" y="127368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2621991" y="3235589"/>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Draft Proposal Development</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Presentation to Committee </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Mar-Apr’21 </a:t>
            </a:r>
            <a:endParaRPr lang="en-US" sz="1400" dirty="0">
              <a:latin typeface="Arial" panose="020B0604020202020204" pitchFamily="34" charset="0"/>
              <a:cs typeface="Arial" panose="020B0604020202020204" pitchFamily="34" charset="0"/>
            </a:endParaRPr>
          </a:p>
          <a:p>
            <a:pPr lvl="0" defTabSz="800100">
              <a:lnSpc>
                <a:spcPct val="90000"/>
              </a:lnSpc>
              <a:spcBef>
                <a:spcPct val="0"/>
              </a:spcBef>
              <a:spcAft>
                <a:spcPct val="35000"/>
              </a:spcAft>
            </a:pPr>
            <a:r>
              <a:rPr lang="en-US" sz="1400" b="1" i="1" dirty="0">
                <a:solidFill>
                  <a:srgbClr val="0070C0"/>
                </a:solidFill>
                <a:latin typeface="Arial" panose="020B0604020202020204" pitchFamily="34" charset="0"/>
                <a:cs typeface="Arial" panose="020B0604020202020204" pitchFamily="34" charset="0"/>
              </a:rPr>
              <a:t>0-2 months</a:t>
            </a:r>
            <a:r>
              <a:rPr lang="en-US" b="1" i="1" dirty="0">
                <a:solidFill>
                  <a:srgbClr val="0070C0"/>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9" name="Freeform 48"/>
          <p:cNvSpPr/>
          <p:nvPr/>
        </p:nvSpPr>
        <p:spPr>
          <a:xfrm>
            <a:off x="6546432" y="2561718"/>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Report Writing</a:t>
            </a:r>
          </a:p>
          <a:p>
            <a:pPr marL="117475"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July-Sept’21</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 </a:t>
            </a:r>
          </a:p>
          <a:p>
            <a:pPr lvl="0" algn="l" defTabSz="800100">
              <a:lnSpc>
                <a:spcPct val="90000"/>
              </a:lnSpc>
              <a:spcBef>
                <a:spcPct val="0"/>
              </a:spcBef>
              <a:spcAft>
                <a:spcPct val="35000"/>
              </a:spcAft>
            </a:pPr>
            <a:endParaRPr lang="en-US" sz="1400" kern="1200" dirty="0">
              <a:latin typeface="Arial" panose="020B0604020202020204" pitchFamily="34" charset="0"/>
              <a:cs typeface="Arial" panose="020B0604020202020204" pitchFamily="34" charset="0"/>
            </a:endParaRPr>
          </a:p>
        </p:txBody>
      </p:sp>
      <p:sp>
        <p:nvSpPr>
          <p:cNvPr id="50" name="Flowchart: Connector 49"/>
          <p:cNvSpPr/>
          <p:nvPr/>
        </p:nvSpPr>
        <p:spPr>
          <a:xfrm>
            <a:off x="1737189" y="3026108"/>
            <a:ext cx="406094" cy="337160"/>
          </a:xfrm>
          <a:prstGeom prst="flowChartConnector">
            <a:avLst/>
          </a:prstGeom>
          <a:solidFill>
            <a:srgbClr val="00B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A1B37959-3318-4DF4-8777-2EA49CB278E1}"/>
              </a:ext>
            </a:extLst>
          </p:cNvPr>
          <p:cNvSpPr>
            <a:spLocks noGrp="1"/>
          </p:cNvSpPr>
          <p:nvPr>
            <p:ph type="title"/>
          </p:nvPr>
        </p:nvSpPr>
        <p:spPr>
          <a:xfrm>
            <a:off x="420119" y="211016"/>
            <a:ext cx="11425988"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Timeline (January – Dec 2021)</a:t>
            </a:r>
          </a:p>
        </p:txBody>
      </p:sp>
    </p:spTree>
    <p:extLst>
      <p:ext uri="{BB962C8B-B14F-4D97-AF65-F5344CB8AC3E}">
        <p14:creationId xmlns:p14="http://schemas.microsoft.com/office/powerpoint/2010/main" val="33276609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BACKUP SLIDES</a:t>
            </a:r>
          </a:p>
        </p:txBody>
      </p:sp>
    </p:spTree>
    <p:extLst>
      <p:ext uri="{BB962C8B-B14F-4D97-AF65-F5344CB8AC3E}">
        <p14:creationId xmlns:p14="http://schemas.microsoft.com/office/powerpoint/2010/main" val="21967444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Example Data:</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3"/>
            <a:ext cx="11212148" cy="5619413"/>
          </a:xfrm>
        </p:spPr>
        <p:txBody>
          <a:bodyPr>
            <a:noAutofit/>
          </a:bodyPr>
          <a:lstStyle/>
          <a:p>
            <a:pPr marL="0" indent="0">
              <a:buNone/>
            </a:pPr>
            <a:r>
              <a:rPr lang="en-US" sz="1400" b="1" dirty="0">
                <a:latin typeface="Arial" panose="020B0604020202020204" pitchFamily="34" charset="0"/>
                <a:cs typeface="Arial" panose="020B0604020202020204" pitchFamily="34" charset="0"/>
              </a:rPr>
              <a:t>More data can be found within the PLOTS directory:</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next slide shows the plot of relative fatal log10 index vs increasing SOC categories level 1.  11XXXX, 12XXXX, 13XXXX…., for the GENDER category.</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slide after that, shows the plot of relative fatal log10 index vs increasing SOC categories level 6.  110000, 111000, 111010…., for the GENDER category. </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OBSERVATIONS:</a:t>
            </a:r>
          </a:p>
          <a:p>
            <a:pPr marL="342900" indent="-342900">
              <a:buAutoNum type="arabicParenR"/>
            </a:pPr>
            <a:r>
              <a:rPr lang="en-US" sz="1400" dirty="0">
                <a:latin typeface="Arial" panose="020B0604020202020204" pitchFamily="34" charset="0"/>
                <a:cs typeface="Arial" panose="020B0604020202020204" pitchFamily="34" charset="0"/>
              </a:rPr>
              <a:t>Since, the relative index is a function of, </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log</a:t>
            </a:r>
            <a:r>
              <a:rPr lang="en-US" sz="1400" dirty="0">
                <a:latin typeface="Arial" panose="020B0604020202020204" pitchFamily="34" charset="0"/>
                <a:cs typeface="Arial" panose="020B0604020202020204" pitchFamily="34" charset="0"/>
              </a:rPr>
              <a:t>  =  [-1 * log10(</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data</a:t>
            </a:r>
            <a:r>
              <a:rPr lang="en-US" sz="1400" dirty="0">
                <a:latin typeface="Arial" panose="020B0604020202020204" pitchFamily="34" charset="0"/>
                <a:cs typeface="Arial" panose="020B0604020202020204" pitchFamily="34" charset="0"/>
              </a:rPr>
              <a:t>)], then a higher relative log index value correlates to a small fatality/injury rate. Since the categories on the x axis are ranked from left to right with increasing job risk. We can see a positive slope, that indicates that people with a higher perception of risk have a lower fatality rate.</a:t>
            </a:r>
          </a:p>
          <a:p>
            <a:pPr marL="342900" indent="-342900">
              <a:buAutoNum type="arabicParenR"/>
            </a:pPr>
            <a:r>
              <a:rPr lang="en-US" sz="1400" dirty="0">
                <a:latin typeface="Arial" panose="020B0604020202020204" pitchFamily="34" charset="0"/>
                <a:cs typeface="Arial" panose="020B0604020202020204" pitchFamily="34" charset="0"/>
              </a:rPr>
              <a:t>We also believe that we see a relationship of injury count, fatal count, and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combination. Therefore, we should be able to predict a fatality count given an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and injury count. </a:t>
            </a:r>
          </a:p>
          <a:p>
            <a:pPr marL="342900" indent="-342900">
              <a:buAutoNum type="arabicParenR"/>
            </a:pPr>
            <a:r>
              <a:rPr lang="en-US" sz="1400" dirty="0">
                <a:latin typeface="Arial" panose="020B0604020202020204" pitchFamily="34" charset="0"/>
                <a:cs typeface="Arial" panose="020B0604020202020204" pitchFamily="34" charset="0"/>
              </a:rPr>
              <a:t>Any other suggestions as to what other potential statistical measurements we can perform, would be appreciated?</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2766977" y="1791415"/>
            <a:ext cx="6361165" cy="338554"/>
          </a:xfrm>
          <a:prstGeom prst="rect">
            <a:avLst/>
          </a:prstGeom>
          <a:noFill/>
        </p:spPr>
        <p:txBody>
          <a:bodyPr wrap="none" rtlCol="0">
            <a:spAutoFit/>
          </a:bodyPr>
          <a:lstStyle/>
          <a:p>
            <a:r>
              <a:rPr lang="en-US" sz="1600" b="1" dirty="0">
                <a:solidFill>
                  <a:schemeClr val="bg1"/>
                </a:solidFill>
                <a:hlinkClick r:id="rId2"/>
              </a:rPr>
              <a:t>https://github.com/ehsintegration/yfd-phd-bls-data/tree/master/PLOTS</a:t>
            </a:r>
            <a:endParaRPr lang="en-US" sz="1600" dirty="0"/>
          </a:p>
        </p:txBody>
      </p:sp>
    </p:spTree>
    <p:extLst>
      <p:ext uri="{BB962C8B-B14F-4D97-AF65-F5344CB8AC3E}">
        <p14:creationId xmlns:p14="http://schemas.microsoft.com/office/powerpoint/2010/main" val="2627910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 xmlns:ahyp="http://schemas.microsoft.com/office/drawing/2018/hyperlinkcolor"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Total population for given occupation and (gender or age or race)</a:t>
            </a: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262382630"/>
              </p:ext>
            </p:extLst>
          </p:nvPr>
        </p:nvGraphicFramePr>
        <p:xfrm>
          <a:off x="609600" y="2577205"/>
          <a:ext cx="10481187" cy="346958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(Risk Perception)</a:t>
                      </a: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
        <p:nvSpPr>
          <p:cNvPr id="2" name="TextBox 1">
            <a:extLst>
              <a:ext uri="{FF2B5EF4-FFF2-40B4-BE49-F238E27FC236}">
                <a16:creationId xmlns:a16="http://schemas.microsoft.com/office/drawing/2014/main" id="{77A97231-6996-4C82-B4EF-CFACFC792AD6}"/>
              </a:ext>
            </a:extLst>
          </p:cNvPr>
          <p:cNvSpPr txBox="1"/>
          <p:nvPr/>
        </p:nvSpPr>
        <p:spPr>
          <a:xfrm>
            <a:off x="609600" y="6254724"/>
            <a:ext cx="10127225" cy="430887"/>
          </a:xfrm>
          <a:prstGeom prst="rect">
            <a:avLst/>
          </a:prstGeom>
          <a:noFill/>
        </p:spPr>
        <p:txBody>
          <a:bodyPr wrap="square" rtlCol="0">
            <a:spAutoFit/>
          </a:bodyPr>
          <a:lstStyle/>
          <a:p>
            <a:r>
              <a:rPr lang="en-US" sz="1100" b="1" dirty="0"/>
              <a:t>Note:  </a:t>
            </a:r>
            <a:r>
              <a:rPr lang="en-US" sz="1100" dirty="0"/>
              <a:t>Might have to flip my graphs so that Risk Perception is on the X axis and Risk is on the Y axis.</a:t>
            </a:r>
          </a:p>
          <a:p>
            <a:r>
              <a:rPr lang="en-US" sz="1100" dirty="0"/>
              <a:t>Artificial system was created for Risk ranging from </a:t>
            </a:r>
            <a:r>
              <a:rPr lang="en-AU" sz="1100" dirty="0"/>
              <a:t>(0.0 to 22.0).</a:t>
            </a:r>
            <a:r>
              <a:rPr lang="en-US" sz="1100" dirty="0"/>
              <a:t>  </a:t>
            </a:r>
            <a:r>
              <a:rPr lang="en-AU" sz="1100" dirty="0"/>
              <a:t>We took the enumerated categories and turned it into a real number ranging from (0.0 to 22.0).</a:t>
            </a:r>
            <a:endParaRPr lang="en-AU" dirty="0"/>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 xmlns:ask="http://schemas.microsoft.com/office/drawing/2018/sketchyshape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09" y="2494155"/>
            <a:ext cx="5066851" cy="4363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4" y="2494155"/>
            <a:ext cx="4281055" cy="4272405"/>
          </a:xfrm>
          <a:prstGeom prst="rect">
            <a:avLst/>
          </a:prstGeom>
        </p:spPr>
      </p:pic>
      <p:sp>
        <p:nvSpPr>
          <p:cNvPr id="2" name="TextBox 1"/>
          <p:cNvSpPr txBox="1"/>
          <p:nvPr/>
        </p:nvSpPr>
        <p:spPr>
          <a:xfrm>
            <a:off x="1055716" y="656705"/>
            <a:ext cx="8691392" cy="1815882"/>
          </a:xfrm>
          <a:prstGeom prst="rect">
            <a:avLst/>
          </a:prstGeom>
          <a:noFill/>
        </p:spPr>
        <p:txBody>
          <a:bodyPr wrap="square" rtlCol="0">
            <a:spAutoFit/>
          </a:bodyPr>
          <a:lstStyle/>
          <a:p>
            <a:r>
              <a:rPr lang="en-US" sz="14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400" dirty="0"/>
          </a:p>
          <a:p>
            <a:r>
              <a:rPr lang="en-US" sz="1400" dirty="0" smtClean="0"/>
              <a:t>Here we can see that relative to the other occupations over time the risk of fatalities </a:t>
            </a:r>
          </a:p>
          <a:p>
            <a:r>
              <a:rPr lang="en-US" sz="1400" dirty="0" smtClean="0"/>
              <a:t>stays within a specified range that allows us to encode the risk of fatality with an equation</a:t>
            </a:r>
          </a:p>
          <a:p>
            <a:r>
              <a:rPr lang="en-US" sz="1400" dirty="0" smtClean="0"/>
              <a:t>that uses an independent variable of occupation.</a:t>
            </a:r>
            <a:endParaRPr lang="en-US" sz="14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 xmlns:ask="http://schemas.microsoft.com/office/drawing/2018/sketchyshape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 xmlns:ask="http://schemas.microsoft.com/office/drawing/2018/sketchyshape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smtClean="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Total population for </a:t>
            </a:r>
            <a:r>
              <a:rPr lang="en-US" sz="1600" b="1" dirty="0">
                <a:latin typeface="Arial" panose="020B0604020202020204" pitchFamily="34" charset="0"/>
                <a:cs typeface="Arial" panose="020B0604020202020204" pitchFamily="34" charset="0"/>
              </a:rPr>
              <a:t>given occupation and (gender or age or race)</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486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46759</TotalTime>
  <Words>5864</Words>
  <Application>Microsoft Office PowerPoint</Application>
  <PresentationFormat>Widescreen</PresentationFormat>
  <Paragraphs>878</Paragraphs>
  <Slides>112</Slides>
  <Notes>17</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1" baseType="lpstr">
      <vt:lpstr>Arial</vt:lpstr>
      <vt:lpstr>Book Antiqua</vt:lpstr>
      <vt:lpstr>Calibri</vt:lpstr>
      <vt:lpstr>Calibri Light</vt:lpstr>
      <vt:lpstr>Courier New</vt:lpstr>
      <vt:lpstr>Times New Roman</vt:lpstr>
      <vt:lpstr>Wingdings</vt:lpstr>
      <vt:lpstr>Office Theme</vt:lpstr>
      <vt:lpstr>Worksheet</vt:lpstr>
      <vt:lpstr>Relationship between Occupational Injury Probability and Risk Perception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Figures</vt:lpstr>
      <vt:lpstr>Tables</vt:lpstr>
      <vt:lpstr>PowerPoint Presentation</vt:lpstr>
      <vt:lpstr>Timeline (January – Dec 2021)</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423</cp:revision>
  <dcterms:created xsi:type="dcterms:W3CDTF">2017-11-01T18:42:53Z</dcterms:created>
  <dcterms:modified xsi:type="dcterms:W3CDTF">2022-05-18T18:16:01Z</dcterms:modified>
</cp:coreProperties>
</file>